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71" r:id="rId4"/>
    <p:sldId id="274" r:id="rId5"/>
    <p:sldId id="262" r:id="rId6"/>
    <p:sldId id="272" r:id="rId7"/>
    <p:sldId id="260" r:id="rId8"/>
  </p:sldIdLst>
  <p:sldSz cx="9144000" cy="6858000" type="screen4x3"/>
  <p:notesSz cx="6858000" cy="9144000"/>
  <p:embeddedFontLst>
    <p:embeddedFont>
      <p:font typeface="Fira Sans" panose="020B0503050000020004" pitchFamily="34" charset="0"/>
      <p:regular r:id="rId11"/>
      <p:bold r:id="rId12"/>
      <p:italic r:id="rId13"/>
      <p:boldItalic r:id="rId14"/>
    </p:embeddedFont>
    <p:embeddedFont>
      <p:font typeface="Fira Sans Medium" panose="020B0603050000020004" pitchFamily="34" charset="0"/>
      <p:regular r:id="rId15"/>
      <p:italic r:id="rId16"/>
    </p:embeddedFont>
    <p:embeddedFont>
      <p:font typeface="Roboto Slab" pitchFamily="2" charset="0"/>
      <p:regular r:id="rId17"/>
      <p:bold r:id="rId18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B5"/>
    <a:srgbClr val="9B3259"/>
    <a:srgbClr val="574676"/>
    <a:srgbClr val="EF3340"/>
    <a:srgbClr val="A4BCC2"/>
    <a:srgbClr val="727272"/>
    <a:srgbClr val="D6AC02"/>
    <a:srgbClr val="F1C400"/>
    <a:srgbClr val="DEB401"/>
    <a:srgbClr val="B08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0" autoAdjust="0"/>
    <p:restoredTop sz="86441"/>
  </p:normalViewPr>
  <p:slideViewPr>
    <p:cSldViewPr snapToGrid="0" snapToObjects="1" showGuides="1">
      <p:cViewPr>
        <p:scale>
          <a:sx n="90" d="100"/>
          <a:sy n="90" d="100"/>
        </p:scale>
        <p:origin x="65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66AF1DC-7F49-A24C-8A1B-166E2ED790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AA33C56-A2D5-4E4E-827E-71DE8DB5A9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A2103-E3E1-6C47-9C03-3A4330A63ED2}" type="datetime1">
              <a:rPr lang="it-IT" smtClean="0"/>
              <a:t>16/02/2026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AEF9E9-A1D0-864D-B9C9-A16B879811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CA1F14-2160-8D4F-920A-A24F059F8B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01598-FC98-3F4F-AF67-3E41A8697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5830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812A7-C7D6-7542-9495-86D2A5F89521}" type="datetime1">
              <a:rPr lang="it-IT" smtClean="0"/>
              <a:t>16/02/2026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8D42F-EEB8-D844-BCC2-FD26091028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5447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rgbClr val="00A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075F0702-5A13-1349-A296-951553656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129" y="5244663"/>
            <a:ext cx="7825947" cy="916652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Fira Sans Medium" panose="020B05030500000200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it-IT" dirty="0"/>
              <a:t>Fare clic per modificare l’autore delle slide</a:t>
            </a:r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BACD2019-637B-3D4C-A8D4-30C84AABC935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44237" y="1613338"/>
            <a:ext cx="7825947" cy="20996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dirty="0"/>
              <a:t>Fare clic per modificare il titolo delle slide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CC95D-4677-2D48-8044-4BC81EDFDD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4129" y="4091492"/>
            <a:ext cx="7825947" cy="749279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it-IT" dirty="0"/>
              <a:t>Fare clic per modificare il sottotitolo delle slide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4A2D6376-6032-BF45-9817-6BBA14435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4799" y="750380"/>
            <a:ext cx="2688747" cy="52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, testo e immag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511380"/>
            <a:ext cx="3793718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85F9E723-29C5-D441-88F8-71AFEFA5207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720441" y="2511380"/>
            <a:ext cx="3793718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44A78-B074-B54E-BDDA-D50D5E075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551582"/>
            <a:ext cx="3793718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CC595F4-9D2D-E044-AAEB-75DB74AA6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0441" y="1551581"/>
            <a:ext cx="3793718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D2AEED0-49D4-3E47-AC3F-270F49F4CC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1D055194-F38E-BC41-A98D-1177A0272C8D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505697"/>
            <a:ext cx="0" cy="3669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35850251-896E-B041-8180-ED90B104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6976BB1-12F9-DD44-A200-2AF4B0D39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55456" y="6459553"/>
            <a:ext cx="849889" cy="1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09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3" y="2511380"/>
            <a:ext cx="2327115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85F9E723-29C5-D441-88F8-71AFEFA5207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408443" y="2511380"/>
            <a:ext cx="2327115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798A6822-7DA7-2E4D-B441-3AC1A45F600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187046" y="2511380"/>
            <a:ext cx="2327115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44A78-B074-B54E-BDDA-D50D5E075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2" y="1551582"/>
            <a:ext cx="2327115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CC595F4-9D2D-E044-AAEB-75DB74AA6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8443" y="1551581"/>
            <a:ext cx="2327115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9EA2753-54CC-C644-8DA9-3ED0F1CF24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7046" y="1551581"/>
            <a:ext cx="2327115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5D853E-0A41-7F40-8291-86C503BFAC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07389034-36FE-D04B-97E1-02A924367620}"/>
              </a:ext>
            </a:extLst>
          </p:cNvPr>
          <p:cNvCxnSpPr>
            <a:cxnSpLocks/>
          </p:cNvCxnSpPr>
          <p:nvPr userDrawn="1"/>
        </p:nvCxnSpPr>
        <p:spPr>
          <a:xfrm>
            <a:off x="3188525" y="2505697"/>
            <a:ext cx="0" cy="3669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8B042105-974D-A945-82DA-C0EE98AFE88E}"/>
              </a:ext>
            </a:extLst>
          </p:cNvPr>
          <p:cNvCxnSpPr>
            <a:cxnSpLocks/>
          </p:cNvCxnSpPr>
          <p:nvPr userDrawn="1"/>
        </p:nvCxnSpPr>
        <p:spPr>
          <a:xfrm>
            <a:off x="5956960" y="2505697"/>
            <a:ext cx="0" cy="3669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titolo 1">
            <a:extLst>
              <a:ext uri="{FF2B5EF4-FFF2-40B4-BE49-F238E27FC236}">
                <a16:creationId xmlns:a16="http://schemas.microsoft.com/office/drawing/2014/main" id="{8B77CED5-B561-3846-9AB3-80FAFE67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5F3A40-4D05-334D-A9C8-2993B272D9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55456" y="6459553"/>
            <a:ext cx="849889" cy="1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fine">
    <p:bg>
      <p:bgPr>
        <a:solidFill>
          <a:srgbClr val="00A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2A66B27-8F0E-D844-8E8C-5D89D855C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06653" y="2857737"/>
            <a:ext cx="1730693" cy="11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1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15FBA683-86A3-41C9-8DB1-2E9A3E09E28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44237" y="1650670"/>
            <a:ext cx="7825947" cy="45106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dirty="0"/>
              <a:t>Fare clic per modificare il titolo delle slide</a:t>
            </a:r>
            <a:endParaRPr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A08B5111-805D-5F47-B7CD-4E060186C3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8210" y="739952"/>
            <a:ext cx="2723086" cy="5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73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 + sottotitolo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D39042D-E5F6-354C-AE48-85CA368F3E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4130" y="4512247"/>
            <a:ext cx="7825840" cy="90614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it-IT" dirty="0"/>
              <a:t>Fare clic per modificare il sottotitolo della sezione</a:t>
            </a:r>
          </a:p>
        </p:txBody>
      </p:sp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15FBA683-86A3-41C9-8DB1-2E9A3E09E28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44237" y="1602829"/>
            <a:ext cx="7825947" cy="24229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dirty="0"/>
              <a:t>Fare clic per modificare il titolo delle slide</a:t>
            </a:r>
            <a:endParaRPr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8D853B33-B86A-F846-A5AB-3506854791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8210" y="739952"/>
            <a:ext cx="2723086" cy="5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A57FB5-7025-8A46-A2C8-9AC199CBF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11381"/>
            <a:ext cx="7886700" cy="3057565"/>
          </a:xfr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Fira Sans" panose="020B0503050000020004" pitchFamily="34" charset="0"/>
              <a:buNone/>
              <a:defRPr sz="2000" b="0" i="0"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2pPr>
            <a:lvl3pPr marL="814348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>
              <a:defRPr sz="1200" b="0" i="0">
                <a:latin typeface="Fira Sans" panose="020B0503050000020004" pitchFamily="34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65F876-3350-441E-BD36-BE705EBA2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551582"/>
            <a:ext cx="7886700" cy="7620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A7B5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04C02021-F048-EF46-A427-824414E0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11EF75-678E-9E47-B9E3-622B2E130D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A205F8-F97E-E14B-B440-BBC8D0D15D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5748338"/>
            <a:ext cx="7886700" cy="428625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469E344-4EB1-A04E-8464-CEC03D6F1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55456" y="6459553"/>
            <a:ext cx="849889" cy="1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itolo 1">
            <a:extLst>
              <a:ext uri="{FF2B5EF4-FFF2-40B4-BE49-F238E27FC236}">
                <a16:creationId xmlns:a16="http://schemas.microsoft.com/office/drawing/2014/main" id="{4A68EDD3-8B24-5E4A-A507-BC4297B6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747EE5-0480-854D-A548-B2B40F2E6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1AB9F965-5489-F944-AC9B-8A7ABDD5E40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650" y="1531917"/>
            <a:ext cx="7886700" cy="4037029"/>
          </a:xfr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Fira Sans" panose="020B0503050000020004" pitchFamily="34" charset="0"/>
              <a:buNone/>
              <a:defRPr sz="2000" b="0" i="0"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2pPr>
            <a:lvl3pPr marL="814348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>
              <a:defRPr sz="1200" b="0" i="0">
                <a:latin typeface="Fira Sans" panose="020B0503050000020004" pitchFamily="34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57B3B9C0-6AEB-E343-9620-C69E8840A9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5747075"/>
            <a:ext cx="7886700" cy="429888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24639DB-5D6F-2A4D-89CC-743BD635C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55456" y="6459553"/>
            <a:ext cx="849889" cy="1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6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D4F9B8F1-23BB-DE44-B117-C81D61DBD6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43054"/>
            <a:ext cx="9144000" cy="4024630"/>
          </a:xfrm>
        </p:spPr>
        <p:txBody>
          <a:bodyPr anchor="ctr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 b="0" i="1">
                <a:latin typeface="Fira Sans" panose="020B05030500000200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/>
            </a:pPr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A5C4FFC-D4BE-BB4F-92DA-D862EC4E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897D9E1E-9C0A-0D41-B11A-9921E9353E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5747075"/>
            <a:ext cx="7886700" cy="429888"/>
          </a:xfrm>
        </p:spPr>
        <p:txBody>
          <a:bodyPr lIns="0"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sp>
        <p:nvSpPr>
          <p:cNvPr id="10" name="Segnaposto titolo 1">
            <a:extLst>
              <a:ext uri="{FF2B5EF4-FFF2-40B4-BE49-F238E27FC236}">
                <a16:creationId xmlns:a16="http://schemas.microsoft.com/office/drawing/2014/main" id="{E6275BA2-C88F-D442-BB44-16AD120A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1D7A780-CE29-E64C-8256-627967369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55456" y="6459553"/>
            <a:ext cx="849889" cy="1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3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D72F9B8-ABA2-4C42-A181-607DBB3A2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BB8059-381A-704A-886C-F6DD9F44F1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551582"/>
            <a:ext cx="7886700" cy="7620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A7B5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C08E708D-0E00-AB46-8AF7-AAC94AA38A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5747075"/>
            <a:ext cx="7886700" cy="429888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80C56B0F-86D4-8640-B1D0-FEBA0E0A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15372EE-2E96-B94C-A260-D55BAB5330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55456" y="6459553"/>
            <a:ext cx="849889" cy="1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4C4561-347F-D04A-AB74-2E115C024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2" y="1825625"/>
            <a:ext cx="3944541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1">
                <a:latin typeface="Fira Sans" panose="020B0503050000020004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3" y="1825625"/>
            <a:ext cx="3769967" cy="4351338"/>
          </a:xfrm>
        </p:spPr>
        <p:txBody>
          <a:bodyPr anchor="ctr"/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2FF0E7-4855-2F46-A78C-823982A18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4B4775A8-EB69-F341-A56E-1D29905F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1F90655-5C1F-F14D-A154-83ED111F0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55456" y="6459553"/>
            <a:ext cx="849889" cy="1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6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4C4561-347F-D04A-AB74-2E115C024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650" y="1825625"/>
            <a:ext cx="3944541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1">
                <a:latin typeface="Fira Sans" panose="020B0503050000020004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45383" y="1825625"/>
            <a:ext cx="3769967" cy="4351338"/>
          </a:xfrm>
        </p:spPr>
        <p:txBody>
          <a:bodyPr anchor="ctr"/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2FF0E7-4855-2F46-A78C-823982A18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4B4775A8-EB69-F341-A56E-1D29905F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1F90655-5C1F-F14D-A154-83ED111F0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55456" y="6459553"/>
            <a:ext cx="849889" cy="1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B895A96-2866-484D-98AF-108A2B67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ADDCE6-9BC9-1045-9A9B-B7DA4ECE9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31917"/>
            <a:ext cx="7886700" cy="4645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gli stili del testo dello schema</a:t>
            </a:r>
          </a:p>
          <a:p>
            <a:pPr marL="514325" marR="0" lvl="1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Secondo livello</a:t>
            </a:r>
          </a:p>
          <a:p>
            <a:pPr marL="814348" marR="0" lvl="2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Terzo livello</a:t>
            </a:r>
          </a:p>
          <a:p>
            <a:pPr marL="514325" marR="0" lvl="1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3E5275-AA79-C14E-8281-AC408BAAE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bg1">
                    <a:lumMod val="75000"/>
                  </a:schemeClr>
                </a:solidFill>
                <a:latin typeface="Fira Sans Medium" panose="020B0503050000020004" pitchFamily="34" charset="0"/>
              </a:defRPr>
            </a:lvl1pPr>
          </a:lstStyle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00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59" r:id="rId4"/>
    <p:sldLayoutId id="2147483650" r:id="rId5"/>
    <p:sldLayoutId id="2147483663" r:id="rId6"/>
    <p:sldLayoutId id="2147483654" r:id="rId7"/>
    <p:sldLayoutId id="2147483657" r:id="rId8"/>
    <p:sldLayoutId id="2147483669" r:id="rId9"/>
    <p:sldLayoutId id="2147483666" r:id="rId10"/>
    <p:sldLayoutId id="2147483665" r:id="rId11"/>
    <p:sldLayoutId id="2147483658" r:id="rId1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>
              <a:lumMod val="85000"/>
              <a:lumOff val="15000"/>
            </a:schemeClr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Fira Sans" panose="020B0503050000020004" pitchFamily="34" charset="0"/>
        <a:buChar char="―"/>
        <a:defRPr sz="1800" b="0" i="0" kern="1200">
          <a:solidFill>
            <a:schemeClr val="tx1">
              <a:lumMod val="65000"/>
              <a:lumOff val="35000"/>
            </a:schemeClr>
          </a:solidFill>
          <a:latin typeface="Fira Sans Medium" panose="020B0503050000020004" pitchFamily="34" charset="0"/>
          <a:ea typeface="+mn-ea"/>
          <a:cs typeface="+mn-cs"/>
        </a:defRPr>
      </a:lvl1pPr>
      <a:lvl2pPr marL="557185" marR="0" indent="-214303" algn="l" defTabSz="685766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Fira Sans" panose="020B0503050000020004" pitchFamily="34" charset="0"/>
        <a:buChar char="–"/>
        <a:tabLst/>
        <a:defRPr sz="1650" b="0" i="0" kern="1200">
          <a:solidFill>
            <a:schemeClr val="tx1">
              <a:lumMod val="65000"/>
              <a:lumOff val="35000"/>
            </a:schemeClr>
          </a:solidFill>
          <a:latin typeface="Fira Sans" panose="020B0503050000020004" pitchFamily="34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Fira Sans" panose="020B0503050000020004" pitchFamily="34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E01BB7BE-E4F3-F34C-98AC-424C3998BD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Dott.ssa Clara Pastorino – clara.pastorino@edu.unige.it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FAC99DC-03D4-7449-B6C7-2B86A9FA7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Italian</a:t>
            </a:r>
            <a:r>
              <a:rPr lang="it-IT" dirty="0"/>
              <a:t> </a:t>
            </a:r>
            <a:r>
              <a:rPr lang="it-IT" dirty="0" err="1"/>
              <a:t>Regulatory</a:t>
            </a:r>
            <a:r>
              <a:rPr lang="it-IT" dirty="0"/>
              <a:t> Framework </a:t>
            </a:r>
            <a:r>
              <a:rPr lang="en-US"/>
              <a:t>on Protection of minors in digital environment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10E4C7-8206-8949-88EE-952FB5F1AC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709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E3E356-5B07-234B-AD5E-0C625D5CA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985284"/>
            <a:ext cx="7886700" cy="1275906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en-US" dirty="0"/>
              <a:t>Over the past decade, Italy has profoundly transformed its approach to the protection of minors online.</a:t>
            </a:r>
            <a:br>
              <a:rPr lang="en-US" dirty="0"/>
            </a:br>
            <a:r>
              <a:rPr lang="en-US" dirty="0"/>
              <a:t>The system has evolved from a predominantly reactive model to a structured framework based on prevention, technological safeguards, and shared responsibility among institutions and digital service providers.</a:t>
            </a: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6016892-186A-9A40-8B09-6FF54F79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1. The </a:t>
            </a:r>
            <a:r>
              <a:rPr lang="it-IT" dirty="0" err="1"/>
              <a:t>Italian</a:t>
            </a:r>
            <a:r>
              <a:rPr lang="it-IT" dirty="0"/>
              <a:t> </a:t>
            </a:r>
            <a:r>
              <a:rPr lang="it-IT" dirty="0" err="1"/>
              <a:t>Regulatory</a:t>
            </a:r>
            <a:r>
              <a:rPr lang="it-IT" dirty="0"/>
              <a:t> Framework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312EAA9-383D-3C47-B5D7-939E05AB9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05" y="2261190"/>
            <a:ext cx="8661990" cy="4012018"/>
          </a:xfrm>
        </p:spPr>
        <p:txBody>
          <a:bodyPr>
            <a:normAutofit/>
          </a:bodyPr>
          <a:lstStyle/>
          <a:p>
            <a:r>
              <a:rPr lang="en-US" sz="1400" dirty="0"/>
              <a:t>- The first milestone was the </a:t>
            </a:r>
            <a:r>
              <a:rPr lang="en-US" sz="1400" b="1" dirty="0"/>
              <a:t>Legge 29 </a:t>
            </a:r>
            <a:r>
              <a:rPr lang="en-US" sz="1400" b="1" dirty="0" err="1"/>
              <a:t>maggio</a:t>
            </a:r>
            <a:r>
              <a:rPr lang="en-US" sz="1400" b="1" dirty="0"/>
              <a:t> 2017, n. 71</a:t>
            </a:r>
            <a:r>
              <a:rPr lang="en-US" sz="1400" dirty="0"/>
              <a:t>, which introduced a legal definition of cyberbullying and established preventive measures involving schools, families, and public authorities.</a:t>
            </a:r>
          </a:p>
          <a:p>
            <a:r>
              <a:rPr lang="en-US" sz="1400" dirty="0"/>
              <a:t>- A major turning point came with </a:t>
            </a:r>
            <a:r>
              <a:rPr lang="en-US" sz="1400" b="1" dirty="0"/>
              <a:t>the </a:t>
            </a:r>
            <a:r>
              <a:rPr lang="en-US" sz="1400" b="1" dirty="0" err="1"/>
              <a:t>Decreto</a:t>
            </a:r>
            <a:r>
              <a:rPr lang="en-US" sz="1400" b="1" dirty="0"/>
              <a:t>-Legge 15 </a:t>
            </a:r>
            <a:r>
              <a:rPr lang="en-US" sz="1400" b="1" dirty="0" err="1"/>
              <a:t>settembre</a:t>
            </a:r>
            <a:r>
              <a:rPr lang="en-US" sz="1400" b="1" dirty="0"/>
              <a:t> 2023</a:t>
            </a:r>
            <a:r>
              <a:rPr lang="en-US" sz="1400" dirty="0"/>
              <a:t>, n. 123, later converted into Legge 13 </a:t>
            </a:r>
            <a:r>
              <a:rPr lang="en-US" sz="1400" dirty="0" err="1"/>
              <a:t>novembre</a:t>
            </a:r>
            <a:r>
              <a:rPr lang="en-US" sz="1400" dirty="0"/>
              <a:t> 2023, n. 159. This reform framed digital safety within broader youth protection policies and introduced binding technological obligations for service providers.</a:t>
            </a:r>
          </a:p>
          <a:p>
            <a:r>
              <a:rPr lang="en-US" sz="1400" dirty="0"/>
              <a:t>- The Italian framework operates within the broader context of the </a:t>
            </a:r>
            <a:r>
              <a:rPr lang="en-US" sz="1400" b="1" dirty="0"/>
              <a:t>Regulation (EU) 2016/679 (GDPR), </a:t>
            </a:r>
            <a:r>
              <a:rPr lang="en-US" sz="1400" dirty="0"/>
              <a:t>which establishes enhanced safeguards for minors’ personal data.</a:t>
            </a:r>
          </a:p>
          <a:p>
            <a:r>
              <a:rPr lang="en-US" sz="1400" dirty="0"/>
              <a:t>In Italy, the GDPR is implemented through </a:t>
            </a:r>
            <a:r>
              <a:rPr lang="en-US" sz="1400" dirty="0" err="1"/>
              <a:t>D.Lgs</a:t>
            </a:r>
            <a:r>
              <a:rPr lang="en-US" sz="1400" dirty="0"/>
              <a:t>. 10 </a:t>
            </a:r>
            <a:r>
              <a:rPr lang="en-US" sz="1400" dirty="0" err="1"/>
              <a:t>agosto</a:t>
            </a:r>
            <a:r>
              <a:rPr lang="en-US" sz="1400" dirty="0"/>
              <a:t> 2018, n. 101, which designates the </a:t>
            </a:r>
            <a:r>
              <a:rPr lang="en-US" sz="1400" dirty="0" err="1"/>
              <a:t>Garante</a:t>
            </a:r>
            <a:r>
              <a:rPr lang="en-US" sz="1400" dirty="0"/>
              <a:t> per la </a:t>
            </a:r>
            <a:r>
              <a:rPr lang="en-US" sz="1400" dirty="0" err="1"/>
              <a:t>protezione</a:t>
            </a:r>
            <a:r>
              <a:rPr lang="en-US" sz="1400" dirty="0"/>
              <a:t> </a:t>
            </a:r>
            <a:r>
              <a:rPr lang="en-US" sz="1400" dirty="0" err="1"/>
              <a:t>dei</a:t>
            </a:r>
            <a:r>
              <a:rPr lang="en-US" sz="1400" dirty="0"/>
              <a:t> </a:t>
            </a:r>
            <a:r>
              <a:rPr lang="en-US" sz="1400" dirty="0" err="1"/>
              <a:t>dati</a:t>
            </a:r>
            <a:r>
              <a:rPr lang="en-US" sz="1400" dirty="0"/>
              <a:t> </a:t>
            </a:r>
            <a:r>
              <a:rPr lang="en-US" sz="1400" dirty="0" err="1"/>
              <a:t>personali</a:t>
            </a:r>
            <a:r>
              <a:rPr lang="en-US" sz="1400" dirty="0"/>
              <a:t> as the national supervisory authority.</a:t>
            </a:r>
          </a:p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B119A0C-44E4-204F-9C11-A4611317AA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/>
              <a:t>Nota a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133280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47EB5-F1EB-C39C-0705-5545E7575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E37107-0CEF-285C-5AD5-7E604365D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878958"/>
            <a:ext cx="7886700" cy="793898"/>
          </a:xfrm>
          <a:noFill/>
        </p:spPr>
        <p:txBody>
          <a:bodyPr>
            <a:normAutofit/>
          </a:bodyPr>
          <a:lstStyle/>
          <a:p>
            <a:r>
              <a:rPr lang="en-US" sz="2000" dirty="0"/>
              <a:t>Italy has adopted a coordinated and multi-stakeholder governance system.</a:t>
            </a:r>
            <a:endParaRPr lang="it-IT" sz="2000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1FA05C9-EF86-E39F-8EDA-8E91BD0D9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05" y="1935126"/>
            <a:ext cx="8661990" cy="4295553"/>
          </a:xfrm>
        </p:spPr>
        <p:txBody>
          <a:bodyPr>
            <a:normAutofit/>
          </a:bodyPr>
          <a:lstStyle/>
          <a:p>
            <a:r>
              <a:rPr lang="en-US" sz="1600" dirty="0"/>
              <a:t>- </a:t>
            </a:r>
            <a:r>
              <a:rPr lang="en-US" sz="1600" b="1" dirty="0" err="1"/>
              <a:t>Ministero</a:t>
            </a:r>
            <a:r>
              <a:rPr lang="en-US" sz="1600" b="1" dirty="0"/>
              <a:t> </a:t>
            </a:r>
            <a:r>
              <a:rPr lang="en-US" sz="1600" b="1" dirty="0" err="1"/>
              <a:t>dell’Istruzione</a:t>
            </a:r>
            <a:r>
              <a:rPr lang="en-US" sz="1600" b="1" dirty="0"/>
              <a:t> e del </a:t>
            </a:r>
            <a:r>
              <a:rPr lang="en-US" sz="1600" b="1" dirty="0" err="1"/>
              <a:t>Merito</a:t>
            </a:r>
            <a:r>
              <a:rPr lang="en-US" sz="1600" b="1" dirty="0"/>
              <a:t> </a:t>
            </a:r>
            <a:r>
              <a:rPr lang="en-US" sz="1600" dirty="0"/>
              <a:t>plays a central role by coordinating national action plans and promoting awareness campaigns.</a:t>
            </a:r>
          </a:p>
          <a:p>
            <a:r>
              <a:rPr lang="en-US" sz="1600" dirty="0"/>
              <a:t>- At the regulatory level, </a:t>
            </a:r>
            <a:r>
              <a:rPr lang="en-US" sz="1600" b="1" dirty="0" err="1"/>
              <a:t>Autorità</a:t>
            </a:r>
            <a:r>
              <a:rPr lang="en-US" sz="1600" b="1" dirty="0"/>
              <a:t> per le </a:t>
            </a:r>
            <a:r>
              <a:rPr lang="en-US" sz="1600" b="1" dirty="0" err="1"/>
              <a:t>Garanzie</a:t>
            </a:r>
            <a:r>
              <a:rPr lang="en-US" sz="1600" b="1" dirty="0"/>
              <a:t> </a:t>
            </a:r>
            <a:r>
              <a:rPr lang="en-US" sz="1600" b="1" dirty="0" err="1"/>
              <a:t>nelle</a:t>
            </a:r>
            <a:r>
              <a:rPr lang="en-US" sz="1600" b="1" dirty="0"/>
              <a:t> </a:t>
            </a:r>
            <a:r>
              <a:rPr lang="en-US" sz="1600" b="1" dirty="0" err="1"/>
              <a:t>Comunicazioni</a:t>
            </a:r>
            <a:r>
              <a:rPr lang="en-US" sz="1600" b="1" dirty="0"/>
              <a:t> (AGCOM) </a:t>
            </a:r>
            <a:r>
              <a:rPr lang="en-US" sz="1600" dirty="0"/>
              <a:t>acts as Digital Services Coordinator and exercises monitoring and regulatory powers over online platforms.</a:t>
            </a:r>
          </a:p>
          <a:p>
            <a:r>
              <a:rPr lang="en-US" sz="1600" dirty="0"/>
              <a:t>- At the same time</a:t>
            </a:r>
            <a:r>
              <a:rPr lang="en-US" sz="1600" b="1" dirty="0"/>
              <a:t>, </a:t>
            </a:r>
            <a:r>
              <a:rPr lang="en-US" sz="1600" b="1" dirty="0" err="1"/>
              <a:t>Garante</a:t>
            </a:r>
            <a:r>
              <a:rPr lang="en-US" sz="1600" b="1" dirty="0"/>
              <a:t> per la </a:t>
            </a:r>
            <a:r>
              <a:rPr lang="en-US" sz="1600" b="1" dirty="0" err="1"/>
              <a:t>protezione</a:t>
            </a:r>
            <a:r>
              <a:rPr lang="en-US" sz="1600" b="1" dirty="0"/>
              <a:t> </a:t>
            </a:r>
            <a:r>
              <a:rPr lang="en-US" sz="1600" b="1" dirty="0" err="1"/>
              <a:t>dei</a:t>
            </a:r>
            <a:r>
              <a:rPr lang="en-US" sz="1600" b="1" dirty="0"/>
              <a:t> </a:t>
            </a:r>
            <a:r>
              <a:rPr lang="en-US" sz="1600" b="1" dirty="0" err="1"/>
              <a:t>dati</a:t>
            </a:r>
            <a:r>
              <a:rPr lang="en-US" sz="1600" b="1" dirty="0"/>
              <a:t> </a:t>
            </a:r>
            <a:r>
              <a:rPr lang="en-US" sz="1600" b="1" dirty="0" err="1"/>
              <a:t>personali</a:t>
            </a:r>
            <a:r>
              <a:rPr lang="en-US" sz="1600" b="1" dirty="0"/>
              <a:t> </a:t>
            </a:r>
            <a:r>
              <a:rPr lang="en-US" sz="1600" dirty="0"/>
              <a:t>has strong emergency powers and may order the removal or blocking of harmful content within 48 hours in cases such as cyberbullying or non-consensual intimate image sharing.</a:t>
            </a:r>
          </a:p>
          <a:p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8B35B7F-27B6-EDBC-1BBC-DA953F81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A Multi-Level Governance Model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C1A4741-EECC-B41E-0171-BBE6D6A0EB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4590B242-CCA7-DBCF-C5D1-46C3947788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/>
              <a:t>Nota a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210849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C03D1-9765-EDDC-9F03-554DF91E4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4F57E1-7C52-DDFE-1FD5-9BA04154D5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949842"/>
            <a:ext cx="7886700" cy="928577"/>
          </a:xfrm>
          <a:noFill/>
        </p:spPr>
        <p:txBody>
          <a:bodyPr>
            <a:normAutofit/>
          </a:bodyPr>
          <a:lstStyle/>
          <a:p>
            <a:r>
              <a:rPr lang="en-US" sz="2000" dirty="0"/>
              <a:t>Italian law distinguishes between legal capacity and the capacity to consent to data processing.</a:t>
            </a:r>
            <a:endParaRPr lang="it-IT" sz="2000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F334F82-A631-9527-5171-BA32D976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05" y="1878419"/>
            <a:ext cx="8661990" cy="386991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Under national legislation, minors aged 14 and above may autonomously consent to the processing of their personal data in relation to digital services.</a:t>
            </a:r>
            <a:br>
              <a:rPr lang="en-US" dirty="0"/>
            </a:br>
            <a:r>
              <a:rPr lang="en-US" dirty="0"/>
              <a:t>Below this threshold, parental authorization is required.</a:t>
            </a:r>
          </a:p>
          <a:p>
            <a:r>
              <a:rPr lang="en-US" dirty="0"/>
              <a:t>Importantly, </a:t>
            </a:r>
            <a:r>
              <a:rPr lang="en-US" b="1" dirty="0"/>
              <a:t>there is no general prohibition on the use of social media under the age of 13</a:t>
            </a:r>
            <a:r>
              <a:rPr lang="en-US" dirty="0"/>
              <a:t>. Instead, the system relies on consent rules combined with mandatory protective measures imposed on providers.</a:t>
            </a:r>
          </a:p>
          <a:p>
            <a:r>
              <a:rPr lang="en-US" dirty="0"/>
              <a:t>The “</a:t>
            </a:r>
            <a:r>
              <a:rPr lang="en-US" dirty="0" err="1"/>
              <a:t>Decreto</a:t>
            </a:r>
            <a:r>
              <a:rPr lang="en-US" dirty="0"/>
              <a:t> </a:t>
            </a:r>
            <a:r>
              <a:rPr lang="en-US" dirty="0" err="1"/>
              <a:t>Caivano</a:t>
            </a:r>
            <a:r>
              <a:rPr lang="en-US" dirty="0"/>
              <a:t>” introduced a significant innovation: </a:t>
            </a:r>
            <a:r>
              <a:rPr lang="en-US" b="1" dirty="0"/>
              <a:t>electronic communication providers must ensure that parental control tools are available and directly integrated into their service contracts.</a:t>
            </a:r>
          </a:p>
          <a:p>
            <a:r>
              <a:rPr lang="en-US" dirty="0"/>
              <a:t>Furthermore, AGCOM Resolution 9/23/CONS requires that SIM cards registered to minors include, by default, the blocking of inappropriate content.</a:t>
            </a:r>
          </a:p>
          <a:p>
            <a:r>
              <a:rPr lang="en-US" b="1" dirty="0"/>
              <a:t>This marks a shift in responsibility</a:t>
            </a:r>
            <a:r>
              <a:rPr lang="en-US" dirty="0"/>
              <a:t>: protection is no longer based solely on parental supervision but increasingly on the technical and regulatory obligations of providers.</a:t>
            </a:r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E88EB13-2718-07BC-777F-CFF73DEC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3. Social Media Access and Digital </a:t>
            </a:r>
            <a:r>
              <a:rPr lang="it-IT" dirty="0" err="1"/>
              <a:t>Consent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0F39CE6-6D9E-5301-1174-0D7A7A968D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E3F83850-EBD4-07C2-8304-221E61AC33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/>
              <a:t>Nota a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41393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7B6F00A-ED98-374D-A77E-D963C5F2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4. </a:t>
            </a:r>
            <a:r>
              <a:rPr lang="en-US" dirty="0"/>
              <a:t>Age Verification for Pornographic Content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F3D1F5-AD70-BE43-9175-A167253EB7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7DFC099-6B6F-2A4F-B9BB-08792A7A1D7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650" y="1091609"/>
            <a:ext cx="7886700" cy="5085354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>
                <a:solidFill>
                  <a:schemeClr val="accent1"/>
                </a:solidFill>
              </a:rPr>
              <a:t>A stricter regime applies to pornographic websites.</a:t>
            </a:r>
          </a:p>
          <a:p>
            <a:r>
              <a:rPr lang="en-US" b="1" dirty="0"/>
              <a:t>Article 13-bis of the </a:t>
            </a:r>
            <a:r>
              <a:rPr lang="en-US" b="1" dirty="0" err="1"/>
              <a:t>Decreto</a:t>
            </a:r>
            <a:r>
              <a:rPr lang="en-US" b="1" dirty="0"/>
              <a:t> </a:t>
            </a:r>
            <a:r>
              <a:rPr lang="en-US" b="1" dirty="0" err="1"/>
              <a:t>Caivano</a:t>
            </a:r>
            <a:r>
              <a:rPr lang="en-US" b="1" dirty="0"/>
              <a:t> </a:t>
            </a:r>
            <a:r>
              <a:rPr lang="en-US" dirty="0"/>
              <a:t>imposes an absolute ban on access by minors and requires the adoption of effective age verification systems.</a:t>
            </a:r>
          </a:p>
          <a:p>
            <a:r>
              <a:rPr lang="en-US" dirty="0"/>
              <a:t>AGCOM Resolution 96/25/CONS introduced a “double blindness” model based on two elements: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independent Age Verification Provider,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cryptographic token system.</a:t>
            </a:r>
          </a:p>
          <a:p>
            <a:r>
              <a:rPr lang="en-US" dirty="0"/>
              <a:t>Under this system, the website does not obtain the user’s identity, and the verification provider does not know which website is being accessed.</a:t>
            </a:r>
          </a:p>
          <a:p>
            <a:r>
              <a:rPr lang="en-US" dirty="0"/>
              <a:t>This separation of knowledge is designed to ensure compliance with the GDPR while effectively preventing minors from accessing prohibited content.</a:t>
            </a:r>
          </a:p>
          <a:p>
            <a:r>
              <a:rPr lang="en-US" dirty="0"/>
              <a:t>Sanctions may include fines of up to €250,000 and blocking of the service in Italy.</a:t>
            </a:r>
          </a:p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B33FCBE-3C74-C949-87C9-62362B7343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/>
              <a:t>Nota a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396218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8B5152-0E9C-09CC-99AC-6092AA7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6865"/>
          </a:xfrm>
        </p:spPr>
        <p:txBody>
          <a:bodyPr/>
          <a:lstStyle/>
          <a:p>
            <a:r>
              <a:rPr lang="it-IT" dirty="0"/>
              <a:t>5. </a:t>
            </a:r>
            <a:r>
              <a:rPr lang="en-US" dirty="0"/>
              <a:t>The Pornhub Case and Future Perspectives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37122FA-AC60-5888-47ED-733A7B8A57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7F9D64-0468-8D4B-E530-0D05FC96D33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650" y="1041991"/>
            <a:ext cx="7886700" cy="4705084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>
                <a:solidFill>
                  <a:schemeClr val="accent1"/>
                </a:solidFill>
              </a:rPr>
              <a:t>The implementation of this system has already generated legal challenges.</a:t>
            </a:r>
          </a:p>
          <a:p>
            <a:r>
              <a:rPr lang="en-US" dirty="0" err="1"/>
              <a:t>Aylo</a:t>
            </a:r>
            <a:r>
              <a:rPr lang="en-US" dirty="0"/>
              <a:t> </a:t>
            </a:r>
            <a:r>
              <a:rPr lang="en-US" dirty="0" err="1"/>
              <a:t>Freesites</a:t>
            </a:r>
            <a:r>
              <a:rPr lang="en-US" dirty="0"/>
              <a:t> Ltd, operator of Pornhub, </a:t>
            </a:r>
            <a:r>
              <a:rPr lang="en-US" dirty="0" err="1"/>
              <a:t>YouPorn</a:t>
            </a:r>
            <a:r>
              <a:rPr lang="en-US" dirty="0"/>
              <a:t> and RedTube, has filed an administrative appeal against AGCOM </a:t>
            </a:r>
            <a:r>
              <a:rPr lang="en-US" dirty="0">
                <a:latin typeface="Fira Sans Medium" panose="020B0603050000020004" pitchFamily="34" charset="0"/>
              </a:rPr>
              <a:t>(</a:t>
            </a:r>
            <a:r>
              <a:rPr lang="it-IT" sz="1800" b="1" dirty="0">
                <a:effectLst/>
                <a:latin typeface="Fira Sans Medium" panose="020B06030500000200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R.G. 148/2026</a:t>
            </a:r>
            <a:r>
              <a:rPr lang="it-IT" sz="1800" dirty="0">
                <a:effectLst/>
                <a:latin typeface="Fira Sans Medium" panose="020B06030500000200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)</a:t>
            </a:r>
            <a:endParaRPr lang="en-US" dirty="0">
              <a:latin typeface="Fira Sans Medium" panose="020B0603050000020004" pitchFamily="34" charset="0"/>
            </a:endParaRPr>
          </a:p>
          <a:p>
            <a:r>
              <a:rPr lang="en-US" dirty="0"/>
              <a:t>The court will need to assess: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whether such obligations are compatible with the EU principle of free movement of services,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whether the measures are proportionate,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whether the system genuinely safeguards user privacy.</a:t>
            </a:r>
          </a:p>
          <a:p>
            <a:endParaRPr lang="en-US" dirty="0"/>
          </a:p>
          <a:p>
            <a:r>
              <a:rPr lang="en-US" sz="2300" dirty="0">
                <a:solidFill>
                  <a:schemeClr val="accent1"/>
                </a:solidFill>
              </a:rPr>
              <a:t>In conclusion</a:t>
            </a:r>
            <a:r>
              <a:rPr lang="en-US" dirty="0"/>
              <a:t>, Italy is positioning itself as a regulatory laboratory in Europe.</a:t>
            </a:r>
            <a:br>
              <a:rPr lang="en-US" dirty="0"/>
            </a:br>
            <a:r>
              <a:rPr lang="en-US" dirty="0"/>
              <a:t>The shift from education-based prevention to technologically enforced provider accountability marks the transition from ineffective self-regulation to structured co-regulation in line with the EU Better Internet for Kids strategy.</a:t>
            </a:r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4D0DF9E-083A-A492-2F29-F4B89D4EFA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79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454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scienze politiche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A7B5"/>
      </a:accent1>
      <a:accent2>
        <a:srgbClr val="00A7B5"/>
      </a:accent2>
      <a:accent3>
        <a:srgbClr val="00A7B5"/>
      </a:accent3>
      <a:accent4>
        <a:srgbClr val="00A7B5"/>
      </a:accent4>
      <a:accent5>
        <a:srgbClr val="00A7B5"/>
      </a:accent5>
      <a:accent6>
        <a:srgbClr val="00A7B5"/>
      </a:accent6>
      <a:hlink>
        <a:srgbClr val="00A7B5"/>
      </a:hlink>
      <a:folHlink>
        <a:srgbClr val="E7E6E6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indent="0" algn="l">
          <a:buNone/>
          <a:defRPr sz="1050" b="0" i="1" dirty="0" smtClean="0">
            <a:latin typeface="Fira Sans" panose="020B05030500000200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zione standard5" id="{13BA0FAD-8955-CF42-A530-9A3D45F6B056}" vid="{832D85AA-425F-AB4A-9254-E8F4F651C40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DISPO_presentazione</Template>
  <TotalTime>14741</TotalTime>
  <Words>795</Words>
  <Application>Microsoft Office PowerPoint</Application>
  <PresentationFormat>Presentazione su schermo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Fira Sans</vt:lpstr>
      <vt:lpstr>Arial</vt:lpstr>
      <vt:lpstr>Calibri</vt:lpstr>
      <vt:lpstr>Roboto Slab</vt:lpstr>
      <vt:lpstr>Fira Sans Medium</vt:lpstr>
      <vt:lpstr>Tema di Office</vt:lpstr>
      <vt:lpstr>The Italian Regulatory Framework on Protection of minors in digital environment</vt:lpstr>
      <vt:lpstr>1. The Italian Regulatory Framework</vt:lpstr>
      <vt:lpstr>2. A Multi-Level Governance Model</vt:lpstr>
      <vt:lpstr>3. Social Media Access and Digital Consent</vt:lpstr>
      <vt:lpstr>4. Age Verification for Pornographic Content</vt:lpstr>
      <vt:lpstr>5. The Pornhub Case and Future Perspectives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c.pastorino@outlook.it</dc:creator>
  <cp:keywords/>
  <dc:description/>
  <cp:lastModifiedBy>c.pastorino@outlook.it</cp:lastModifiedBy>
  <cp:revision>5</cp:revision>
  <cp:lastPrinted>2019-04-15T13:03:12Z</cp:lastPrinted>
  <dcterms:created xsi:type="dcterms:W3CDTF">2026-02-16T10:34:02Z</dcterms:created>
  <dcterms:modified xsi:type="dcterms:W3CDTF">2026-02-26T16:15:59Z</dcterms:modified>
  <cp:category/>
</cp:coreProperties>
</file>